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30275213" cy="42803763"/>
  <p:notesSz cx="6735763" cy="9866313"/>
  <p:defaultTextStyle>
    <a:defPPr>
      <a:defRPr lang="ko-KR"/>
    </a:defPPr>
    <a:lvl1pPr marL="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0ACA86-8C1E-4DF6-80F8-917B9467CE5C}" v="1" dt="2020-06-29T01:20:24.6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33" d="100"/>
          <a:sy n="33" d="100"/>
        </p:scale>
        <p:origin x="468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이경석" userId="7979bc96-a03b-4e9a-96d3-82901238c8bb" providerId="ADAL" clId="{C07A1128-F189-430C-BC0F-3D3CF1EBE49D}"/>
    <pc:docChg chg="undo custSel modSld">
      <pc:chgData name="이경석" userId="7979bc96-a03b-4e9a-96d3-82901238c8bb" providerId="ADAL" clId="{C07A1128-F189-430C-BC0F-3D3CF1EBE49D}" dt="2020-05-08T05:41:43.137" v="323" actId="20577"/>
      <pc:docMkLst>
        <pc:docMk/>
      </pc:docMkLst>
      <pc:sldChg chg="addSp delSp modSp">
        <pc:chgData name="이경석" userId="7979bc96-a03b-4e9a-96d3-82901238c8bb" providerId="ADAL" clId="{C07A1128-F189-430C-BC0F-3D3CF1EBE49D}" dt="2020-05-08T05:41:43.137" v="323" actId="20577"/>
        <pc:sldMkLst>
          <pc:docMk/>
          <pc:sldMk cId="612776008" sldId="256"/>
        </pc:sldMkLst>
        <pc:spChg chg="mod">
          <ac:chgData name="이경석" userId="7979bc96-a03b-4e9a-96d3-82901238c8bb" providerId="ADAL" clId="{C07A1128-F189-430C-BC0F-3D3CF1EBE49D}" dt="2020-05-08T05:39:24.766" v="301" actId="20577"/>
          <ac:spMkLst>
            <pc:docMk/>
            <pc:sldMk cId="612776008" sldId="256"/>
            <ac:spMk id="10" creationId="{00000000-0000-0000-0000-000000000000}"/>
          </ac:spMkLst>
        </pc:spChg>
        <pc:spChg chg="add mod">
          <ac:chgData name="이경석" userId="7979bc96-a03b-4e9a-96d3-82901238c8bb" providerId="ADAL" clId="{C07A1128-F189-430C-BC0F-3D3CF1EBE49D}" dt="2020-05-08T05:17:04.805" v="67" actId="1076"/>
          <ac:spMkLst>
            <pc:docMk/>
            <pc:sldMk cId="612776008" sldId="256"/>
            <ac:spMk id="19" creationId="{1BDE11CA-94AE-4256-9B05-FFAE0396AFB4}"/>
          </ac:spMkLst>
        </pc:spChg>
        <pc:spChg chg="mod">
          <ac:chgData name="이경석" userId="7979bc96-a03b-4e9a-96d3-82901238c8bb" providerId="ADAL" clId="{C07A1128-F189-430C-BC0F-3D3CF1EBE49D}" dt="2020-05-08T05:41:04.696" v="322" actId="20577"/>
          <ac:spMkLst>
            <pc:docMk/>
            <pc:sldMk cId="612776008" sldId="256"/>
            <ac:spMk id="21" creationId="{00000000-0000-0000-0000-000000000000}"/>
          </ac:spMkLst>
        </pc:spChg>
        <pc:spChg chg="mod">
          <ac:chgData name="이경석" userId="7979bc96-a03b-4e9a-96d3-82901238c8bb" providerId="ADAL" clId="{C07A1128-F189-430C-BC0F-3D3CF1EBE49D}" dt="2020-05-08T05:40:00.119" v="310" actId="20577"/>
          <ac:spMkLst>
            <pc:docMk/>
            <pc:sldMk cId="612776008" sldId="256"/>
            <ac:spMk id="23" creationId="{00000000-0000-0000-0000-000000000000}"/>
          </ac:spMkLst>
        </pc:spChg>
        <pc:spChg chg="mod">
          <ac:chgData name="이경석" userId="7979bc96-a03b-4e9a-96d3-82901238c8bb" providerId="ADAL" clId="{C07A1128-F189-430C-BC0F-3D3CF1EBE49D}" dt="2020-05-08T05:41:43.137" v="323" actId="20577"/>
          <ac:spMkLst>
            <pc:docMk/>
            <pc:sldMk cId="612776008" sldId="256"/>
            <ac:spMk id="25" creationId="{00000000-0000-0000-0000-000000000000}"/>
          </ac:spMkLst>
        </pc:spChg>
        <pc:spChg chg="add mod">
          <ac:chgData name="이경석" userId="7979bc96-a03b-4e9a-96d3-82901238c8bb" providerId="ADAL" clId="{C07A1128-F189-430C-BC0F-3D3CF1EBE49D}" dt="2020-05-08T05:17:12.645" v="70" actId="20577"/>
          <ac:spMkLst>
            <pc:docMk/>
            <pc:sldMk cId="612776008" sldId="256"/>
            <ac:spMk id="33" creationId="{B39C7C6A-8123-4693-8747-577EA9B5B7A0}"/>
          </ac:spMkLst>
        </pc:spChg>
        <pc:spChg chg="add mod">
          <ac:chgData name="이경석" userId="7979bc96-a03b-4e9a-96d3-82901238c8bb" providerId="ADAL" clId="{C07A1128-F189-430C-BC0F-3D3CF1EBE49D}" dt="2020-05-08T05:17:23.525" v="75" actId="20577"/>
          <ac:spMkLst>
            <pc:docMk/>
            <pc:sldMk cId="612776008" sldId="256"/>
            <ac:spMk id="35" creationId="{3131C8AD-9E3A-4352-A94A-FBD20DB144DB}"/>
          </ac:spMkLst>
        </pc:spChg>
        <pc:spChg chg="mod">
          <ac:chgData name="이경석" userId="7979bc96-a03b-4e9a-96d3-82901238c8bb" providerId="ADAL" clId="{C07A1128-F189-430C-BC0F-3D3CF1EBE49D}" dt="2020-05-08T05:36:32.538" v="298" actId="1036"/>
          <ac:spMkLst>
            <pc:docMk/>
            <pc:sldMk cId="612776008" sldId="256"/>
            <ac:spMk id="43" creationId="{00000000-0000-0000-0000-000000000000}"/>
          </ac:spMkLst>
        </pc:spChg>
        <pc:grpChg chg="mod topLvl">
          <ac:chgData name="이경석" userId="7979bc96-a03b-4e9a-96d3-82901238c8bb" providerId="ADAL" clId="{C07A1128-F189-430C-BC0F-3D3CF1EBE49D}" dt="2020-05-08T05:36:22.161" v="263" actId="14100"/>
          <ac:grpSpMkLst>
            <pc:docMk/>
            <pc:sldMk cId="612776008" sldId="256"/>
            <ac:grpSpMk id="14" creationId="{263D41BB-9EDF-4782-A53D-B805CC410675}"/>
          </ac:grpSpMkLst>
        </pc:grpChg>
        <pc:grpChg chg="del">
          <ac:chgData name="이경석" userId="7979bc96-a03b-4e9a-96d3-82901238c8bb" providerId="ADAL" clId="{C07A1128-F189-430C-BC0F-3D3CF1EBE49D}" dt="2020-05-08T05:14:55.801" v="0" actId="478"/>
          <ac:grpSpMkLst>
            <pc:docMk/>
            <pc:sldMk cId="612776008" sldId="256"/>
            <ac:grpSpMk id="15" creationId="{B42F3526-2411-43BE-9037-73DBF711A17E}"/>
          </ac:grpSpMkLst>
        </pc:grpChg>
        <pc:graphicFrameChg chg="mod">
          <ac:chgData name="이경석" userId="7979bc96-a03b-4e9a-96d3-82901238c8bb" providerId="ADAL" clId="{C07A1128-F189-430C-BC0F-3D3CF1EBE49D}" dt="2020-05-08T05:16:16.325" v="54" actId="1076"/>
          <ac:graphicFrameMkLst>
            <pc:docMk/>
            <pc:sldMk cId="612776008" sldId="256"/>
            <ac:graphicFrameMk id="4" creationId="{6986DF0D-1FD8-4F26-A8FB-B945E19FD54D}"/>
          </ac:graphicFrameMkLst>
        </pc:graphicFrameChg>
        <pc:graphicFrameChg chg="del topLvl">
          <ac:chgData name="이경석" userId="7979bc96-a03b-4e9a-96d3-82901238c8bb" providerId="ADAL" clId="{C07A1128-F189-430C-BC0F-3D3CF1EBE49D}" dt="2020-05-08T05:14:55.801" v="0" actId="478"/>
          <ac:graphicFrameMkLst>
            <pc:docMk/>
            <pc:sldMk cId="612776008" sldId="256"/>
            <ac:graphicFrameMk id="13" creationId="{35A21012-3272-48B7-8A4B-576B7AADCA68}"/>
          </ac:graphicFrameMkLst>
        </pc:graphicFrameChg>
        <pc:picChg chg="mod">
          <ac:chgData name="이경석" userId="7979bc96-a03b-4e9a-96d3-82901238c8bb" providerId="ADAL" clId="{C07A1128-F189-430C-BC0F-3D3CF1EBE49D}" dt="2020-05-08T05:17:19.370" v="73" actId="1076"/>
          <ac:picMkLst>
            <pc:docMk/>
            <pc:sldMk cId="612776008" sldId="256"/>
            <ac:picMk id="18" creationId="{00000000-0000-0000-0000-000000000000}"/>
          </ac:picMkLst>
        </pc:picChg>
        <pc:picChg chg="mod">
          <ac:chgData name="이경석" userId="7979bc96-a03b-4e9a-96d3-82901238c8bb" providerId="ADAL" clId="{C07A1128-F189-430C-BC0F-3D3CF1EBE49D}" dt="2020-05-08T05:16:12.106" v="53" actId="1076"/>
          <ac:picMkLst>
            <pc:docMk/>
            <pc:sldMk cId="612776008" sldId="256"/>
            <ac:picMk id="31" creationId="{CBCD4121-4658-496C-A6E4-05B11AF2727B}"/>
          </ac:picMkLst>
        </pc:picChg>
      </pc:sldChg>
    </pc:docChg>
  </pc:docChgLst>
  <pc:docChgLst>
    <pc:chgData name="이경석" userId="7979bc96-a03b-4e9a-96d3-82901238c8bb" providerId="ADAL" clId="{530ACA86-8C1E-4DF6-80F8-917B9467CE5C}"/>
    <pc:docChg chg="custSel modSld">
      <pc:chgData name="이경석" userId="7979bc96-a03b-4e9a-96d3-82901238c8bb" providerId="ADAL" clId="{530ACA86-8C1E-4DF6-80F8-917B9467CE5C}" dt="2020-06-29T01:21:04.216" v="28" actId="20577"/>
      <pc:docMkLst>
        <pc:docMk/>
      </pc:docMkLst>
      <pc:sldChg chg="addSp delSp modSp">
        <pc:chgData name="이경석" userId="7979bc96-a03b-4e9a-96d3-82901238c8bb" providerId="ADAL" clId="{530ACA86-8C1E-4DF6-80F8-917B9467CE5C}" dt="2020-06-29T01:21:04.216" v="28" actId="20577"/>
        <pc:sldMkLst>
          <pc:docMk/>
          <pc:sldMk cId="612776008" sldId="256"/>
        </pc:sldMkLst>
        <pc:spChg chg="mod">
          <ac:chgData name="이경석" userId="7979bc96-a03b-4e9a-96d3-82901238c8bb" providerId="ADAL" clId="{530ACA86-8C1E-4DF6-80F8-917B9467CE5C}" dt="2020-06-29T01:21:04.216" v="28" actId="20577"/>
          <ac:spMkLst>
            <pc:docMk/>
            <pc:sldMk cId="612776008" sldId="256"/>
            <ac:spMk id="23" creationId="{00000000-0000-0000-0000-000000000000}"/>
          </ac:spMkLst>
        </pc:spChg>
        <pc:spChg chg="mod">
          <ac:chgData name="이경석" userId="7979bc96-a03b-4e9a-96d3-82901238c8bb" providerId="ADAL" clId="{530ACA86-8C1E-4DF6-80F8-917B9467CE5C}" dt="2020-06-29T01:20:05.149" v="4" actId="20577"/>
          <ac:spMkLst>
            <pc:docMk/>
            <pc:sldMk cId="612776008" sldId="256"/>
            <ac:spMk id="25" creationId="{00000000-0000-0000-0000-000000000000}"/>
          </ac:spMkLst>
        </pc:spChg>
        <pc:picChg chg="del">
          <ac:chgData name="이경석" userId="7979bc96-a03b-4e9a-96d3-82901238c8bb" providerId="ADAL" clId="{530ACA86-8C1E-4DF6-80F8-917B9467CE5C}" dt="2020-06-29T01:20:16.094" v="5" actId="478"/>
          <ac:picMkLst>
            <pc:docMk/>
            <pc:sldMk cId="612776008" sldId="256"/>
            <ac:picMk id="34" creationId="{064E966A-2448-4F91-9F1F-9B3D813F39A9}"/>
          </ac:picMkLst>
        </pc:picChg>
        <pc:picChg chg="add mod">
          <ac:chgData name="이경석" userId="7979bc96-a03b-4e9a-96d3-82901238c8bb" providerId="ADAL" clId="{530ACA86-8C1E-4DF6-80F8-917B9467CE5C}" dt="2020-06-29T01:20:34.941" v="11" actId="1076"/>
          <ac:picMkLst>
            <pc:docMk/>
            <pc:sldMk cId="612776008" sldId="256"/>
            <ac:picMk id="36" creationId="{0EA5E6ED-1B2A-48E2-9068-008008D6F2E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CB4E-6FA7-43A9-8C9F-DD0C6E95B116}" type="datetimeFigureOut">
              <a:rPr lang="ko-KR" altLang="en-US" smtClean="0"/>
              <a:t>2022-04-13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5E340-21E0-402F-8489-5A9DC846A58E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5" name="그림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99"/>
            <a:ext cx="30276413" cy="42802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927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0CB4E-6FA7-43A9-8C9F-DD0C6E95B116}" type="datetimeFigureOut">
              <a:rPr lang="ko-KR" altLang="en-US" smtClean="0"/>
              <a:t>2022-04-13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5E340-21E0-402F-8489-5A9DC846A58E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그림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99"/>
            <a:ext cx="30276413" cy="42802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792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3027487" rtl="0" eaLnBrk="1" latinLnBrk="1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1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모서리가 둥근 직사각형 19"/>
          <p:cNvSpPr/>
          <p:nvPr/>
        </p:nvSpPr>
        <p:spPr>
          <a:xfrm>
            <a:off x="15866923" y="23706024"/>
            <a:ext cx="12675422" cy="1401499"/>
          </a:xfrm>
          <a:prstGeom prst="roundRect">
            <a:avLst>
              <a:gd name="adj" fmla="val 22052"/>
            </a:avLst>
          </a:prstGeom>
          <a:solidFill>
            <a:schemeClr val="accent1">
              <a:lumMod val="75000"/>
            </a:schemeClr>
          </a:solidFill>
          <a:ln w="25400" cap="flat" cmpd="sng" algn="ctr">
            <a:solidFill>
              <a:schemeClr val="accent6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8485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Chip Photo</a:t>
            </a:r>
            <a:endParaRPr kumimoji="0" lang="ko-KR" altLang="en-US" sz="8485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50" charset="-127"/>
              <a:cs typeface="Arial" panose="020B0604020202020204" pitchFamily="34" charset="0"/>
            </a:endParaRPr>
          </a:p>
        </p:txBody>
      </p:sp>
      <p:sp>
        <p:nvSpPr>
          <p:cNvPr id="50" name="Text Box 190"/>
          <p:cNvSpPr txBox="1">
            <a:spLocks noChangeArrowheads="1"/>
          </p:cNvSpPr>
          <p:nvPr/>
        </p:nvSpPr>
        <p:spPr bwMode="auto">
          <a:xfrm>
            <a:off x="15866923" y="24925225"/>
            <a:ext cx="12675422" cy="9153687"/>
          </a:xfrm>
          <a:prstGeom prst="rect">
            <a:avLst/>
          </a:prstGeom>
          <a:solidFill>
            <a:sysClr val="window" lastClr="FFFFFF"/>
          </a:solidFill>
          <a:ln w="12700">
            <a:solidFill>
              <a:schemeClr val="accent6">
                <a:lumMod val="50000"/>
              </a:schemeClr>
            </a:solidFill>
          </a:ln>
          <a:effectLst/>
        </p:spPr>
        <p:txBody>
          <a:bodyPr wrap="square" lIns="173940" tIns="173940" rIns="173940" bIns="17394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ko-KR" sz="4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ko-KR" sz="4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ko-KR" sz="4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ko-KR" sz="4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ko-KR" sz="4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ko-KR" sz="4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ko-KR" sz="4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ko-KR" sz="4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ko-KR" sz="4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lang="en-US" altLang="ko-KR" sz="4800" kern="0" dirty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altLang="ko-KR" sz="4600" kern="0" dirty="0">
                <a:solidFill>
                  <a:prstClr val="black"/>
                </a:solidFill>
                <a:latin typeface="맑은 고딕" panose="020B0503020000020004" pitchFamily="50" charset="-127"/>
              </a:rPr>
              <a:t>The micro-photograph of mixer-first receiver realized in 28-nm process.</a:t>
            </a:r>
            <a:endParaRPr lang="en-US" altLang="ko-KR" sz="4600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-26619200" y="6511067"/>
            <a:ext cx="24841200" cy="2743200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제목</a:t>
            </a:r>
            <a:r>
              <a:rPr lang="en-US" altLang="ko-KR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, </a:t>
            </a:r>
            <a:r>
              <a:rPr lang="ko-KR" altLang="en-US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저자</a:t>
            </a:r>
            <a:r>
              <a:rPr lang="en-US" altLang="ko-KR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, </a:t>
            </a:r>
            <a:r>
              <a:rPr lang="ko-KR" altLang="en-US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소속 등 논문 정보</a:t>
            </a:r>
            <a:r>
              <a:rPr lang="en-US" altLang="ko-KR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 </a:t>
            </a:r>
            <a:endParaRPr lang="ko-KR" altLang="en-US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</p:txBody>
      </p:sp>
      <p:sp>
        <p:nvSpPr>
          <p:cNvPr id="6" name="모서리가 둥근 직사각형 5"/>
          <p:cNvSpPr/>
          <p:nvPr/>
        </p:nvSpPr>
        <p:spPr>
          <a:xfrm>
            <a:off x="-16814800" y="16078200"/>
            <a:ext cx="11938000" cy="3556000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서론</a:t>
            </a:r>
            <a:endParaRPr lang="en-US" altLang="ko-KR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  <a:p>
            <a:pPr algn="ctr"/>
            <a:r>
              <a:rPr lang="ko-KR" altLang="en-US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서술형 또는 </a:t>
            </a:r>
            <a:r>
              <a:rPr lang="ko-KR" altLang="en-US" dirty="0" err="1">
                <a:ln w="28575">
                  <a:noFill/>
                  <a:prstDash val="dash"/>
                </a:ln>
                <a:solidFill>
                  <a:schemeClr val="tx1"/>
                </a:solidFill>
              </a:rPr>
              <a:t>요약형으로</a:t>
            </a:r>
            <a:endParaRPr lang="en-US" altLang="ko-KR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  <a:p>
            <a:pPr algn="ctr"/>
            <a:r>
              <a:rPr lang="en-US" altLang="ko-KR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2</a:t>
            </a:r>
            <a:r>
              <a:rPr lang="ko-KR" altLang="en-US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항목 이상</a:t>
            </a:r>
          </a:p>
        </p:txBody>
      </p:sp>
      <p:sp>
        <p:nvSpPr>
          <p:cNvPr id="8" name="모서리가 둥근 직사각형 7"/>
          <p:cNvSpPr/>
          <p:nvPr/>
        </p:nvSpPr>
        <p:spPr>
          <a:xfrm>
            <a:off x="-26619200" y="20167600"/>
            <a:ext cx="24841200" cy="18745200"/>
          </a:xfrm>
          <a:prstGeom prst="roundRect">
            <a:avLst>
              <a:gd name="adj" fmla="val 6284"/>
            </a:avLst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본론</a:t>
            </a:r>
            <a:endParaRPr lang="en-US" altLang="ko-KR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  <a:p>
            <a:pPr algn="ctr"/>
            <a:r>
              <a:rPr lang="ko-KR" altLang="en-US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개념 및 기술</a:t>
            </a:r>
            <a:r>
              <a:rPr lang="en-US" altLang="ko-KR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, </a:t>
            </a:r>
            <a:r>
              <a:rPr lang="ko-KR" altLang="en-US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회로 설계 및 제작</a:t>
            </a:r>
            <a:r>
              <a:rPr lang="en-US" altLang="ko-KR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, </a:t>
            </a:r>
            <a:r>
              <a:rPr lang="ko-KR" altLang="en-US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칩 측정 결과 등 </a:t>
            </a:r>
            <a:r>
              <a:rPr lang="en-US" altLang="ko-KR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(</a:t>
            </a:r>
            <a:r>
              <a:rPr lang="ko-KR" altLang="en-US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예시</a:t>
            </a:r>
            <a:r>
              <a:rPr lang="en-US" altLang="ko-KR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)</a:t>
            </a:r>
          </a:p>
          <a:p>
            <a:pPr algn="ctr"/>
            <a:r>
              <a:rPr lang="ko-KR" altLang="en-US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구체적인 내용 작성</a:t>
            </a:r>
            <a:endParaRPr lang="en-US" altLang="ko-KR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</p:txBody>
      </p:sp>
      <p:sp>
        <p:nvSpPr>
          <p:cNvPr id="9" name="모서리가 둥근 직사각형 8"/>
          <p:cNvSpPr/>
          <p:nvPr/>
        </p:nvSpPr>
        <p:spPr>
          <a:xfrm>
            <a:off x="29413200" y="8255000"/>
            <a:ext cx="24841200" cy="3276600"/>
          </a:xfrm>
          <a:prstGeom prst="roundRect">
            <a:avLst/>
          </a:prstGeom>
          <a:noFill/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A0 </a:t>
            </a:r>
            <a:r>
              <a:rPr lang="ko-KR" altLang="en-US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사이즈</a:t>
            </a:r>
            <a:r>
              <a:rPr lang="en-US" altLang="ko-KR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, IDEC </a:t>
            </a:r>
            <a:r>
              <a:rPr lang="ko-KR" altLang="en-US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템플릿 이용</a:t>
            </a:r>
            <a:r>
              <a:rPr lang="en-US" altLang="ko-KR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, </a:t>
            </a:r>
            <a:r>
              <a:rPr lang="ko-KR" altLang="en-US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자유 레이아웃</a:t>
            </a:r>
            <a:endParaRPr lang="en-US" altLang="ko-KR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</p:txBody>
      </p:sp>
      <p:sp>
        <p:nvSpPr>
          <p:cNvPr id="11" name="모서리가 둥근 직사각형 10"/>
          <p:cNvSpPr/>
          <p:nvPr/>
        </p:nvSpPr>
        <p:spPr>
          <a:xfrm>
            <a:off x="33629600" y="31089600"/>
            <a:ext cx="11938000" cy="3556000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결론</a:t>
            </a:r>
            <a:endParaRPr lang="en-US" altLang="ko-KR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  <a:p>
            <a:pPr algn="ctr"/>
            <a:r>
              <a:rPr lang="ko-KR" altLang="en-US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서술형 또는 </a:t>
            </a:r>
            <a:r>
              <a:rPr lang="ko-KR" altLang="en-US" dirty="0" err="1">
                <a:ln w="28575">
                  <a:noFill/>
                  <a:prstDash val="dash"/>
                </a:ln>
                <a:solidFill>
                  <a:schemeClr val="tx1"/>
                </a:solidFill>
              </a:rPr>
              <a:t>요약형으로</a:t>
            </a:r>
            <a:endParaRPr lang="en-US" altLang="ko-KR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  <a:p>
            <a:pPr algn="ctr"/>
            <a:r>
              <a:rPr lang="en-US" altLang="ko-KR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2</a:t>
            </a:r>
            <a:r>
              <a:rPr lang="ko-KR" altLang="en-US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항목 이상</a:t>
            </a:r>
          </a:p>
        </p:txBody>
      </p:sp>
      <p:sp>
        <p:nvSpPr>
          <p:cNvPr id="7" name="모서리가 둥근 직사각형 6"/>
          <p:cNvSpPr/>
          <p:nvPr/>
        </p:nvSpPr>
        <p:spPr>
          <a:xfrm>
            <a:off x="1600318" y="8598552"/>
            <a:ext cx="26942027" cy="1311430"/>
          </a:xfrm>
          <a:prstGeom prst="roundRect">
            <a:avLst>
              <a:gd name="adj" fmla="val 22052"/>
            </a:avLst>
          </a:prstGeom>
          <a:solidFill>
            <a:schemeClr val="accent1">
              <a:lumMod val="75000"/>
            </a:scheme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8485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Introduction</a:t>
            </a:r>
            <a:endParaRPr kumimoji="0" lang="ko-KR" altLang="en-US" sz="8485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50" charset="-127"/>
              <a:cs typeface="Arial" panose="020B0604020202020204" pitchFamily="34" charset="0"/>
            </a:endParaRPr>
          </a:p>
        </p:txBody>
      </p:sp>
      <p:sp>
        <p:nvSpPr>
          <p:cNvPr id="10" name="Text Box 189"/>
          <p:cNvSpPr txBox="1">
            <a:spLocks noChangeArrowheads="1"/>
          </p:cNvSpPr>
          <p:nvPr/>
        </p:nvSpPr>
        <p:spPr bwMode="auto">
          <a:xfrm>
            <a:off x="1638101" y="9847765"/>
            <a:ext cx="26904245" cy="3921485"/>
          </a:xfrm>
          <a:prstGeom prst="rect">
            <a:avLst/>
          </a:prstGeom>
          <a:solidFill>
            <a:sysClr val="window" lastClr="FFFFFF"/>
          </a:solidFill>
          <a:ln w="12700">
            <a:solidFill>
              <a:schemeClr val="accent6">
                <a:lumMod val="50000"/>
              </a:schemeClr>
            </a:solidFill>
          </a:ln>
          <a:effectLst/>
        </p:spPr>
        <p:txBody>
          <a:bodyPr wrap="square" lIns="173940" tIns="173940" rIns="173940" bIns="17394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571500" marR="0" lvl="0" indent="-5715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altLang="ko-KR" sz="4600" kern="0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A 4-path mixer-first receiver employs 25% duty cycle providing a better conversion loss and NF than the conventional passive switching mixer.</a:t>
            </a:r>
          </a:p>
          <a:p>
            <a:pPr marL="571500" marR="0" lvl="0" indent="-5715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ko-KR" sz="4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</a:rPr>
              <a:t>Mixer-first</a:t>
            </a:r>
            <a:r>
              <a:rPr kumimoji="0" lang="en-US" altLang="ko-KR" sz="4600" b="0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</a:rPr>
              <a:t> receiver can effectively selects the channel and reduces interferences by tuning LO frequency without the necessity of a bulky </a:t>
            </a:r>
            <a:r>
              <a:rPr kumimoji="0" lang="en-US" altLang="ko-KR" sz="4600" b="0" i="0" u="none" strike="noStrike" kern="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</a:rPr>
              <a:t>bandpass</a:t>
            </a:r>
            <a:r>
              <a:rPr kumimoji="0" lang="en-US" altLang="ko-KR" sz="4600" b="0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</a:rPr>
              <a:t> filter at the RF port.</a:t>
            </a:r>
          </a:p>
          <a:p>
            <a:pPr marL="571500" marR="0" lvl="0" indent="-5715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altLang="ko-KR" sz="4600" kern="0" baseline="0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The</a:t>
            </a:r>
            <a:r>
              <a:rPr lang="en-US" altLang="ko-KR" sz="4600" kern="0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 NC and linearity of the baseband amplifier (BBA) are enhanced to improve</a:t>
            </a:r>
            <a:r>
              <a:rPr lang="en-US" altLang="ko-KR" sz="4800" kern="0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4600" kern="0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performances.</a:t>
            </a:r>
            <a:endParaRPr kumimoji="0" lang="en-US" altLang="ko-KR" sz="4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</a:endParaRPr>
          </a:p>
        </p:txBody>
      </p:sp>
      <p:sp>
        <p:nvSpPr>
          <p:cNvPr id="22" name="모서리가 둥근 직사각형 21"/>
          <p:cNvSpPr/>
          <p:nvPr/>
        </p:nvSpPr>
        <p:spPr>
          <a:xfrm>
            <a:off x="1638101" y="23706025"/>
            <a:ext cx="13839164" cy="1401499"/>
          </a:xfrm>
          <a:prstGeom prst="roundRect">
            <a:avLst>
              <a:gd name="adj" fmla="val 22052"/>
            </a:avLst>
          </a:prstGeom>
          <a:solidFill>
            <a:schemeClr val="accent1">
              <a:lumMod val="75000"/>
            </a:schemeClr>
          </a:solidFill>
          <a:ln w="25400" cap="flat" cmpd="sng" algn="ctr">
            <a:solidFill>
              <a:schemeClr val="accent6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8485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Result</a:t>
            </a:r>
            <a:endParaRPr kumimoji="0" lang="ko-KR" altLang="en-US" sz="8485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50" charset="-127"/>
              <a:cs typeface="Arial" panose="020B0604020202020204" pitchFamily="34" charset="0"/>
            </a:endParaRPr>
          </a:p>
        </p:txBody>
      </p:sp>
      <p:sp>
        <p:nvSpPr>
          <p:cNvPr id="23" name="Text Box 190"/>
          <p:cNvSpPr txBox="1">
            <a:spLocks noChangeArrowheads="1"/>
          </p:cNvSpPr>
          <p:nvPr/>
        </p:nvSpPr>
        <p:spPr bwMode="auto">
          <a:xfrm>
            <a:off x="1638101" y="24925225"/>
            <a:ext cx="13839164" cy="9184465"/>
          </a:xfrm>
          <a:prstGeom prst="rect">
            <a:avLst/>
          </a:prstGeom>
          <a:solidFill>
            <a:sysClr val="window" lastClr="FFFFFF"/>
          </a:solidFill>
          <a:ln w="12700">
            <a:solidFill>
              <a:schemeClr val="accent6">
                <a:lumMod val="50000"/>
              </a:schemeClr>
            </a:solidFill>
          </a:ln>
          <a:effectLst/>
        </p:spPr>
        <p:txBody>
          <a:bodyPr wrap="square" lIns="173940" tIns="173940" rIns="173940" bIns="17394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ko-KR" sz="4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ko-KR" sz="4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ko-KR" sz="4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ko-KR" sz="4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ko-KR" sz="4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ko-KR" sz="4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ko-KR" sz="4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ko-KR" sz="4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ko-KR" sz="4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lang="en-US" altLang="ko-KR" sz="4800" kern="0" dirty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marL="457200" marR="0" lvl="0" indent="-4572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altLang="ko-KR" sz="4600" kern="0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For</a:t>
            </a:r>
            <a:r>
              <a:rPr lang="en-US" altLang="ko-KR" sz="4600" kern="0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 500-MHz RF </a:t>
            </a:r>
            <a:r>
              <a:rPr lang="en-US" altLang="ko-KR" sz="4600" kern="0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signal, the mixer-first receiver achieves 32 dB of gain, 3.1 dB of NF</a:t>
            </a:r>
            <a:r>
              <a:rPr lang="en-US" altLang="ko-KR" sz="4800" kern="0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.</a:t>
            </a:r>
            <a:r>
              <a:rPr lang="ko-KR" altLang="en-US" sz="4800" kern="0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 </a:t>
            </a:r>
            <a:endParaRPr kumimoji="0" lang="en-US" altLang="ko-KR" sz="3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모서리가 둥근 직사각형 23"/>
          <p:cNvSpPr/>
          <p:nvPr/>
        </p:nvSpPr>
        <p:spPr>
          <a:xfrm>
            <a:off x="1580833" y="34641081"/>
            <a:ext cx="26961512" cy="1401499"/>
          </a:xfrm>
          <a:prstGeom prst="roundRect">
            <a:avLst>
              <a:gd name="adj" fmla="val 22052"/>
            </a:avLst>
          </a:prstGeom>
          <a:solidFill>
            <a:schemeClr val="accent1">
              <a:lumMod val="75000"/>
            </a:schemeClr>
          </a:solidFill>
          <a:ln w="25400" cap="flat" cmpd="sng" algn="ctr">
            <a:solidFill>
              <a:schemeClr val="accent6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8485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Conclusion</a:t>
            </a:r>
            <a:endParaRPr kumimoji="0" lang="ko-KR" altLang="en-US" sz="8485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50" charset="-127"/>
              <a:cs typeface="Arial" panose="020B0604020202020204" pitchFamily="34" charset="0"/>
            </a:endParaRPr>
          </a:p>
        </p:txBody>
      </p:sp>
      <p:sp>
        <p:nvSpPr>
          <p:cNvPr id="25" name="Text Box 190"/>
          <p:cNvSpPr txBox="1">
            <a:spLocks noChangeArrowheads="1"/>
          </p:cNvSpPr>
          <p:nvPr/>
        </p:nvSpPr>
        <p:spPr bwMode="auto">
          <a:xfrm>
            <a:off x="1577530" y="35943527"/>
            <a:ext cx="26904245" cy="2567269"/>
          </a:xfrm>
          <a:prstGeom prst="rect">
            <a:avLst/>
          </a:prstGeom>
          <a:solidFill>
            <a:sysClr val="window" lastClr="FFFFFF"/>
          </a:solidFill>
          <a:ln w="12700">
            <a:solidFill>
              <a:schemeClr val="accent6">
                <a:lumMod val="50000"/>
              </a:schemeClr>
            </a:solidFill>
          </a:ln>
          <a:effectLst/>
        </p:spPr>
        <p:txBody>
          <a:bodyPr wrap="square" lIns="173940" tIns="173940" rIns="173940" bIns="17394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685800" marR="0" lvl="0" indent="-685800" algn="just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ko-KR" sz="4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</a:rPr>
              <a:t>Due to</a:t>
            </a:r>
            <a:r>
              <a:rPr kumimoji="0" lang="en-US" altLang="ko-KR" sz="4800" b="0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</a:rPr>
              <a:t> the limitation of the 4-phase digital clock generator, t</a:t>
            </a:r>
            <a:r>
              <a:rPr kumimoji="0" lang="en-US" altLang="ko-KR" sz="4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</a:rPr>
              <a:t>he mixer-first receiver can operate</a:t>
            </a:r>
            <a:r>
              <a:rPr kumimoji="0" lang="en-US" altLang="ko-KR" sz="4800" b="0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</a:rPr>
              <a:t> up to 4-GHz of RF signal input, and the </a:t>
            </a:r>
            <a:r>
              <a:rPr kumimoji="0" lang="en-US" altLang="ko-KR" sz="4800" b="0" i="0" u="none" strike="noStrike" kern="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</a:rPr>
              <a:t>inband</a:t>
            </a:r>
            <a:r>
              <a:rPr kumimoji="0" lang="en-US" altLang="ko-KR" sz="4800" b="0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</a:rPr>
              <a:t> (IB) and </a:t>
            </a:r>
            <a:r>
              <a:rPr kumimoji="0" lang="en-US" altLang="ko-KR" sz="4800" b="0" i="0" u="none" strike="noStrike" kern="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</a:rPr>
              <a:t>outband</a:t>
            </a:r>
            <a:r>
              <a:rPr kumimoji="0" lang="en-US" altLang="ko-KR" sz="4800" b="0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</a:rPr>
              <a:t> (OB) IIP3 are -4 and 29 respectively</a:t>
            </a:r>
            <a:r>
              <a:rPr kumimoji="0" lang="en-US" altLang="ko-KR" sz="4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</a:rPr>
              <a:t> thanks to the linear BB.</a:t>
            </a:r>
            <a:endParaRPr kumimoji="0" lang="en-US" sz="3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7852384" y="6123723"/>
            <a:ext cx="15135225" cy="221599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defTabSz="4319413" latinLnBrk="0">
              <a:defRPr/>
            </a:pPr>
            <a:r>
              <a:rPr lang="en-US" altLang="ko-KR" sz="4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Phuoc B. T. Huynh</a:t>
            </a:r>
            <a:r>
              <a:rPr kumimoji="0" lang="en-US" altLang="ko-KR" sz="46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ko-KR" sz="4600" kern="0" dirty="0">
                <a:latin typeface="Arial" panose="020B0604020202020204" pitchFamily="34" charset="0"/>
                <a:cs typeface="Arial" panose="020B0604020202020204" pitchFamily="34" charset="0"/>
              </a:rPr>
              <a:t>Tae-</a:t>
            </a:r>
            <a:r>
              <a:rPr lang="en-US" altLang="ko-KR" sz="4600" kern="0" dirty="0" err="1">
                <a:latin typeface="Arial" panose="020B0604020202020204" pitchFamily="34" charset="0"/>
                <a:cs typeface="Arial" panose="020B0604020202020204" pitchFamily="34" charset="0"/>
              </a:rPr>
              <a:t>Yeoul</a:t>
            </a:r>
            <a:r>
              <a:rPr lang="en-US" altLang="ko-KR" sz="46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4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Yun</a:t>
            </a:r>
          </a:p>
          <a:p>
            <a:pPr lvl="0" algn="ctr" defTabSz="4319413" latinLnBrk="0">
              <a:defRPr/>
            </a:pPr>
            <a:r>
              <a:rPr kumimoji="0" lang="en-US" altLang="ko-KR" sz="46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Department of Electronic and Computer Engineering, </a:t>
            </a:r>
            <a:r>
              <a:rPr kumimoji="0" lang="en-US" altLang="ko-KR" sz="46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Hanyang</a:t>
            </a:r>
            <a:r>
              <a:rPr kumimoji="0" lang="en-US" altLang="ko-KR" sz="46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University</a:t>
            </a:r>
            <a:endParaRPr kumimoji="0" lang="en-US" altLang="ko-KR" sz="4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모서리가 둥근 직사각형 26"/>
          <p:cNvSpPr/>
          <p:nvPr/>
        </p:nvSpPr>
        <p:spPr>
          <a:xfrm>
            <a:off x="1551335" y="38260592"/>
            <a:ext cx="26991009" cy="1019580"/>
          </a:xfrm>
          <a:prstGeom prst="roundRect">
            <a:avLst>
              <a:gd name="adj" fmla="val 22052"/>
            </a:avLst>
          </a:prstGeom>
          <a:solidFill>
            <a:schemeClr val="accent1">
              <a:lumMod val="75000"/>
            </a:schemeClr>
          </a:solidFill>
          <a:ln w="25400" cap="flat" cmpd="sng" algn="ctr">
            <a:solidFill>
              <a:schemeClr val="accent6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3194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600" b="1" kern="0" dirty="0">
                <a:solidFill>
                  <a:prstClr val="white"/>
                </a:solidFill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Acknowledgements</a:t>
            </a:r>
            <a:endParaRPr kumimoji="0" lang="ko-KR" altLang="en-US" sz="6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50" charset="-127"/>
              <a:cs typeface="Arial" panose="020B0604020202020204" pitchFamily="34" charset="0"/>
            </a:endParaRPr>
          </a:p>
        </p:txBody>
      </p:sp>
      <p:sp>
        <p:nvSpPr>
          <p:cNvPr id="28" name="Text Box 190"/>
          <p:cNvSpPr txBox="1">
            <a:spLocks noChangeArrowheads="1"/>
          </p:cNvSpPr>
          <p:nvPr/>
        </p:nvSpPr>
        <p:spPr bwMode="auto">
          <a:xfrm>
            <a:off x="1607027" y="39250686"/>
            <a:ext cx="26904245" cy="843720"/>
          </a:xfrm>
          <a:prstGeom prst="rect">
            <a:avLst/>
          </a:prstGeom>
          <a:solidFill>
            <a:sysClr val="window" lastClr="FFFFFF"/>
          </a:solidFill>
          <a:ln w="12700">
            <a:solidFill>
              <a:schemeClr val="accent6">
                <a:lumMod val="50000"/>
              </a:schemeClr>
            </a:solidFill>
          </a:ln>
          <a:effectLst/>
        </p:spPr>
        <p:txBody>
          <a:bodyPr wrap="square" lIns="173940" tIns="173940" rIns="173940" bIns="17394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altLang="ko-KR" sz="3200" b="1" dirty="0">
                <a:solidFill>
                  <a:srgbClr val="323232"/>
                </a:solidFill>
                <a:latin typeface="Arial" panose="020B0604020202020204" pitchFamily="34" charset="0"/>
              </a:rPr>
              <a:t>The chip fabrication and EDA tool were supported by the IC Design Education Center(IDEC), Korea.</a:t>
            </a:r>
            <a:endParaRPr lang="ko-KR" altLang="en-US" sz="3200" b="1" dirty="0">
              <a:latin typeface="Arial" panose="020B0604020202020204" pitchFamily="34" charset="0"/>
            </a:endParaRPr>
          </a:p>
        </p:txBody>
      </p:sp>
      <p:sp>
        <p:nvSpPr>
          <p:cNvPr id="30" name="Text Box 122"/>
          <p:cNvSpPr txBox="1">
            <a:spLocks noChangeArrowheads="1"/>
          </p:cNvSpPr>
          <p:nvPr/>
        </p:nvSpPr>
        <p:spPr bwMode="auto">
          <a:xfrm>
            <a:off x="2861728" y="3952868"/>
            <a:ext cx="24551755" cy="1801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73940" tIns="434850" rIns="173940" bIns="434850" anchor="ctr" anchorCtr="0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latinLnBrk="0" hangingPunct="1"/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Mixer-First 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Receiver 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with Noise-Canceling and Linear BBA </a:t>
            </a:r>
            <a:endParaRPr lang="en-US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AD86D96-C097-43F5-BE07-39DE485A28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0275213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142EE820-5F43-4F80-98E5-A2748AEA87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0275213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263D41BB-9EDF-4782-A53D-B805CC410675}"/>
              </a:ext>
            </a:extLst>
          </p:cNvPr>
          <p:cNvGrpSpPr/>
          <p:nvPr/>
        </p:nvGrpSpPr>
        <p:grpSpPr>
          <a:xfrm>
            <a:off x="1638101" y="13641095"/>
            <a:ext cx="26999011" cy="9845239"/>
            <a:chOff x="1638101" y="12457759"/>
            <a:chExt cx="26999011" cy="9845239"/>
          </a:xfrm>
        </p:grpSpPr>
        <p:sp>
          <p:nvSpPr>
            <p:cNvPr id="16" name="모서리가 둥근 직사각형 15"/>
            <p:cNvSpPr/>
            <p:nvPr/>
          </p:nvSpPr>
          <p:spPr>
            <a:xfrm>
              <a:off x="1638101" y="12457759"/>
              <a:ext cx="26999011" cy="1401499"/>
            </a:xfrm>
            <a:prstGeom prst="roundRect">
              <a:avLst>
                <a:gd name="adj" fmla="val 22052"/>
              </a:avLst>
            </a:prstGeom>
            <a:solidFill>
              <a:schemeClr val="accent1">
                <a:lumMod val="75000"/>
              </a:scheme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3194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8485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맑은 고딕" panose="020B0503020000020004" pitchFamily="50" charset="-127"/>
                  <a:cs typeface="Arial" panose="020B0604020202020204" pitchFamily="34" charset="0"/>
                </a:rPr>
                <a:t>Circuit Design</a:t>
              </a:r>
              <a:endParaRPr kumimoji="0" lang="ko-KR" altLang="en-US" sz="8485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endParaRPr>
            </a:p>
          </p:txBody>
        </p:sp>
        <p:sp>
          <p:nvSpPr>
            <p:cNvPr id="17" name="Text Box 190"/>
            <p:cNvSpPr txBox="1">
              <a:spLocks noChangeArrowheads="1"/>
            </p:cNvSpPr>
            <p:nvPr/>
          </p:nvSpPr>
          <p:spPr bwMode="auto">
            <a:xfrm>
              <a:off x="1638101" y="13734087"/>
              <a:ext cx="26904245" cy="8568911"/>
            </a:xfrm>
            <a:prstGeom prst="rect">
              <a:avLst/>
            </a:prstGeom>
            <a:solidFill>
              <a:sysClr val="window" lastClr="FFFFFF"/>
            </a:solidFill>
            <a:ln w="12700">
              <a:solidFill>
                <a:schemeClr val="accent6">
                  <a:lumMod val="50000"/>
                </a:schemeClr>
              </a:solidFill>
            </a:ln>
            <a:effectLst/>
          </p:spPr>
          <p:txBody>
            <a:bodyPr wrap="square" lIns="173940" tIns="173940" rIns="173940" bIns="173940"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457200" algn="just" defTabSz="43194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  <a:p>
              <a:pPr marL="0" marR="0" lvl="0" indent="457200" algn="just" defTabSz="43194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  <a:p>
              <a:pPr marL="0" marR="0" lvl="0" indent="457200" algn="just" defTabSz="43194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  <a:p>
              <a:pPr marL="0" marR="0" lvl="0" indent="457200" algn="just" defTabSz="43194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  <a:p>
              <a:pPr marL="0" marR="0" lvl="0" indent="457200" algn="just" defTabSz="43194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US" sz="3000" kern="0" dirty="0">
                <a:solidFill>
                  <a:prstClr val="black"/>
                </a:solidFill>
                <a:latin typeface="Calibri"/>
              </a:endParaRPr>
            </a:p>
            <a:p>
              <a:pPr marL="0" marR="0" lvl="0" indent="457200" algn="just" defTabSz="43194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  <a:p>
              <a:pPr marL="0" marR="0" lvl="0" indent="457200" algn="just" defTabSz="43194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  <a:p>
              <a:pPr marL="0" marR="0" lvl="0" indent="457200" algn="just" defTabSz="43194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  <a:p>
              <a:pPr marL="0" marR="0" lvl="0" indent="457200" algn="just" defTabSz="43194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  <a:p>
              <a:pPr marL="0" marR="0" lvl="0" indent="457200" algn="just" defTabSz="43194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  <a:p>
              <a:pPr marL="0" marR="0" lvl="0" indent="457200" algn="just" defTabSz="43194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  <a:p>
              <a:pPr marL="0" marR="0" lvl="0" indent="457200" algn="just" defTabSz="43194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  <a:p>
              <a:pPr marL="0" marR="0" lvl="0" indent="457200" algn="just" defTabSz="43194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  <a:p>
              <a:pPr marR="0" lvl="0" algn="just" defTabSz="43194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endParaRPr kumimoji="0" lang="en-US" altLang="ko-KR" sz="4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</a:endParaRPr>
            </a:p>
            <a:p>
              <a:pPr marL="457200" marR="0" lvl="0" indent="-457200" algn="just" defTabSz="43194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§"/>
                <a:tabLst/>
                <a:defRPr/>
              </a:pPr>
              <a:endParaRPr lang="en-US" altLang="ko-KR" sz="4800" kern="0" dirty="0">
                <a:solidFill>
                  <a:prstClr val="black"/>
                </a:solidFill>
                <a:latin typeface="맑은 고딕" panose="020B0503020000020004" pitchFamily="50" charset="-127"/>
              </a:endParaRPr>
            </a:p>
            <a:p>
              <a:pPr marR="0" lvl="0" algn="just" defTabSz="431941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endParaRPr kumimoji="0" lang="en-US" altLang="ko-KR" sz="4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15019719" y="14071188"/>
              <a:ext cx="12894547" cy="79098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 defTabSz="4319413" latinLnBrk="0">
                <a:defRPr/>
              </a:pPr>
              <a:r>
                <a:rPr lang="en-US" altLang="ko-KR" sz="4600" kern="0" dirty="0">
                  <a:solidFill>
                    <a:prstClr val="black"/>
                  </a:solidFill>
                  <a:latin typeface="맑은 고딕" panose="020B0503020000020004" pitchFamily="50" charset="-127"/>
                </a:rPr>
                <a:t>Fig. </a:t>
              </a:r>
              <a:r>
                <a:rPr lang="en-US" altLang="ko-KR" sz="4600" kern="0" dirty="0" smtClean="0">
                  <a:solidFill>
                    <a:prstClr val="black"/>
                  </a:solidFill>
                  <a:latin typeface="맑은 고딕" panose="020B0503020000020004" pitchFamily="50" charset="-127"/>
                </a:rPr>
                <a:t>(a) </a:t>
              </a:r>
              <a:r>
                <a:rPr lang="en-US" altLang="ko-KR" sz="4600" kern="0" dirty="0">
                  <a:solidFill>
                    <a:prstClr val="black"/>
                  </a:solidFill>
                  <a:latin typeface="맑은 고딕" panose="020B0503020000020004" pitchFamily="50" charset="-127"/>
                </a:rPr>
                <a:t>shows the receiver architecture including:</a:t>
              </a:r>
            </a:p>
            <a:p>
              <a:pPr marL="2211065" lvl="1" indent="-457200" algn="just" defTabSz="4319413" latinLnBrk="0">
                <a:buFont typeface="Wingdings" panose="05000000000000000000" pitchFamily="2" charset="2"/>
                <a:buChar char="§"/>
                <a:defRPr/>
              </a:pPr>
              <a:r>
                <a:rPr lang="en-US" altLang="ko-KR" sz="4600" kern="0" dirty="0">
                  <a:solidFill>
                    <a:prstClr val="black"/>
                  </a:solidFill>
                  <a:latin typeface="맑은 고딕" panose="020B0503020000020004" pitchFamily="50" charset="-127"/>
                </a:rPr>
                <a:t>a 4-phase switching mixer</a:t>
              </a:r>
            </a:p>
            <a:p>
              <a:pPr marL="2211065" lvl="1" indent="-457200" algn="just" defTabSz="4319413" latinLnBrk="0">
                <a:buFont typeface="Wingdings" panose="05000000000000000000" pitchFamily="2" charset="2"/>
                <a:buChar char="§"/>
                <a:defRPr/>
              </a:pPr>
              <a:r>
                <a:rPr lang="en-US" altLang="ko-KR" sz="4600" kern="0" dirty="0">
                  <a:solidFill>
                    <a:prstClr val="black"/>
                  </a:solidFill>
                  <a:latin typeface="맑은 고딕" panose="020B0503020000020004" pitchFamily="50" charset="-127"/>
                </a:rPr>
                <a:t>a 4-phase clock generator</a:t>
              </a:r>
            </a:p>
            <a:p>
              <a:pPr marL="2211065" lvl="1" indent="-457200" algn="just" defTabSz="4319413" latinLnBrk="0">
                <a:buFont typeface="Wingdings" panose="05000000000000000000" pitchFamily="2" charset="2"/>
                <a:buChar char="§"/>
                <a:defRPr/>
              </a:pPr>
              <a:r>
                <a:rPr lang="en-US" altLang="ko-KR" sz="4600" kern="0" dirty="0">
                  <a:solidFill>
                    <a:prstClr val="black"/>
                  </a:solidFill>
                  <a:latin typeface="맑은 고딕" panose="020B0503020000020004" pitchFamily="50" charset="-127"/>
                </a:rPr>
                <a:t>a NC and linear BBA</a:t>
              </a:r>
            </a:p>
            <a:p>
              <a:pPr marL="2211065" lvl="1" indent="-457200" algn="just" defTabSz="4319413" latinLnBrk="0">
                <a:buFont typeface="Wingdings" panose="05000000000000000000" pitchFamily="2" charset="2"/>
                <a:buChar char="§"/>
                <a:defRPr/>
              </a:pPr>
              <a:r>
                <a:rPr lang="en-US" altLang="ko-KR" sz="4600" kern="0" dirty="0" smtClean="0">
                  <a:solidFill>
                    <a:prstClr val="black"/>
                  </a:solidFill>
                  <a:latin typeface="맑은 고딕" panose="020B0503020000020004" pitchFamily="50" charset="-127"/>
                </a:rPr>
                <a:t>an </a:t>
              </a:r>
              <a:r>
                <a:rPr lang="en-US" altLang="ko-KR" sz="4600" kern="0" dirty="0">
                  <a:solidFill>
                    <a:prstClr val="black"/>
                  </a:solidFill>
                  <a:latin typeface="맑은 고딕" panose="020B0503020000020004" pitchFamily="50" charset="-127"/>
                </a:rPr>
                <a:t>output buffer for measurement</a:t>
              </a:r>
              <a:endParaRPr lang="en-US" altLang="ko-KR" sz="4600" kern="0" dirty="0">
                <a:solidFill>
                  <a:prstClr val="black"/>
                </a:solidFill>
                <a:latin typeface="맑은 고딕" panose="020B0503020000020004" pitchFamily="50" charset="-127"/>
              </a:endParaRPr>
            </a:p>
            <a:p>
              <a:pPr marL="457200" indent="-457200" algn="just" defTabSz="4319413" latinLnBrk="0">
                <a:buFont typeface="Wingdings" panose="05000000000000000000" pitchFamily="2" charset="2"/>
                <a:buChar char="§"/>
                <a:defRPr/>
              </a:pPr>
              <a:endParaRPr lang="en-US" altLang="ko-KR" sz="4600" kern="0" dirty="0">
                <a:solidFill>
                  <a:prstClr val="black"/>
                </a:solidFill>
                <a:latin typeface="맑은 고딕" panose="020B0503020000020004" pitchFamily="50" charset="-127"/>
              </a:endParaRPr>
            </a:p>
            <a:p>
              <a:pPr algn="just" defTabSz="4319413" latinLnBrk="0">
                <a:defRPr/>
              </a:pPr>
              <a:r>
                <a:rPr lang="en-US" altLang="ko-KR" sz="4600" kern="0" dirty="0">
                  <a:solidFill>
                    <a:prstClr val="black"/>
                  </a:solidFill>
                  <a:latin typeface="맑은 고딕" panose="020B0503020000020004" pitchFamily="50" charset="-127"/>
                </a:rPr>
                <a:t>Fig. </a:t>
              </a:r>
              <a:r>
                <a:rPr lang="en-US" altLang="ko-KR" sz="4600" kern="0" dirty="0" smtClean="0">
                  <a:solidFill>
                    <a:prstClr val="black"/>
                  </a:solidFill>
                  <a:latin typeface="맑은 고딕" panose="020B0503020000020004" pitchFamily="50" charset="-127"/>
                </a:rPr>
                <a:t>(b) </a:t>
              </a:r>
              <a:r>
                <a:rPr lang="en-US" altLang="ko-KR" sz="4600" kern="0" dirty="0">
                  <a:solidFill>
                    <a:prstClr val="black"/>
                  </a:solidFill>
                  <a:latin typeface="맑은 고딕" panose="020B0503020000020004" pitchFamily="50" charset="-127"/>
                </a:rPr>
                <a:t>shows the topology of NC and linear BBA where the mechanism to amplify the signal and cancel noise are illustrated.</a:t>
              </a:r>
              <a:endParaRPr lang="en-US" altLang="ko-KR" sz="4600" kern="0" dirty="0">
                <a:solidFill>
                  <a:prstClr val="black"/>
                </a:solidFill>
                <a:latin typeface="맑은 고딕" panose="020B0503020000020004" pitchFamily="50" charset="-127"/>
              </a:endParaRPr>
            </a:p>
            <a:p>
              <a:pPr marL="857250" indent="-857250">
                <a:buFont typeface="Wingdings" panose="05000000000000000000" pitchFamily="2" charset="2"/>
                <a:buChar char="§"/>
              </a:pPr>
              <a:endParaRPr lang="en-US" altLang="ko-KR" sz="4800" dirty="0"/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1BDE11CA-94AE-4256-9B05-FFAE0396AFB4}"/>
              </a:ext>
            </a:extLst>
          </p:cNvPr>
          <p:cNvSpPr txBox="1"/>
          <p:nvPr/>
        </p:nvSpPr>
        <p:spPr>
          <a:xfrm>
            <a:off x="4736901" y="20855692"/>
            <a:ext cx="8537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800" dirty="0"/>
              <a:t>(a)</a:t>
            </a:r>
            <a:endParaRPr lang="ko-KR" altLang="en-US" sz="48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39C7C6A-8123-4693-8747-577EA9B5B7A0}"/>
              </a:ext>
            </a:extLst>
          </p:cNvPr>
          <p:cNvSpPr txBox="1"/>
          <p:nvPr/>
        </p:nvSpPr>
        <p:spPr>
          <a:xfrm>
            <a:off x="11603618" y="20855691"/>
            <a:ext cx="8537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800" dirty="0"/>
              <a:t>(b)</a:t>
            </a:r>
            <a:endParaRPr lang="ko-KR" altLang="en-US" sz="4800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495" y="15439565"/>
            <a:ext cx="6972300" cy="5076825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97795" y="16255536"/>
            <a:ext cx="5924550" cy="3505200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48760" y="25341479"/>
            <a:ext cx="8621679" cy="6479712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8184" y="25127428"/>
            <a:ext cx="8918998" cy="711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776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문서" ma:contentTypeID="0x010100F636C6DA7643114FAFE7F378B063D2CF" ma:contentTypeVersion="9" ma:contentTypeDescription="새 문서를 만듭니다." ma:contentTypeScope="" ma:versionID="9000e0a9c99919c5abd539cdbacb0f17">
  <xsd:schema xmlns:xsd="http://www.w3.org/2001/XMLSchema" xmlns:xs="http://www.w3.org/2001/XMLSchema" xmlns:p="http://schemas.microsoft.com/office/2006/metadata/properties" xmlns:ns3="dcad74ea-88b8-49ec-ae4d-3aaf03f537ab" targetNamespace="http://schemas.microsoft.com/office/2006/metadata/properties" ma:root="true" ma:fieldsID="0d5a4550a417f8a0e5749838854934df" ns3:_="">
    <xsd:import namespace="dcad74ea-88b8-49ec-ae4d-3aaf03f537a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ad74ea-88b8-49ec-ae4d-3aaf03f537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콘텐츠 형식"/>
        <xsd:element ref="dc:title" minOccurs="0" maxOccurs="1" ma:index="4" ma:displayName="제목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7EA04E9-E338-4A7C-ABAE-3AB1B138A2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ad74ea-88b8-49ec-ae4d-3aaf03f537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CF7E49A-858F-4024-9F47-97A6839930E4}">
  <ds:schemaRefs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purl.org/dc/terms/"/>
    <ds:schemaRef ds:uri="http://schemas.openxmlformats.org/package/2006/metadata/core-properties"/>
    <ds:schemaRef ds:uri="dcad74ea-88b8-49ec-ae4d-3aaf03f537ab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2502F19-24BE-40C2-A074-9CD50209BFF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1235</TotalTime>
  <Words>307</Words>
  <Application>Microsoft Office PowerPoint</Application>
  <PresentationFormat>Custom</PresentationFormat>
  <Paragraphs>70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맑은 고딕</vt:lpstr>
      <vt:lpstr>Arial</vt:lpstr>
      <vt:lpstr>Calibri</vt:lpstr>
      <vt:lpstr>Calibri Light</vt:lpstr>
      <vt:lpstr>Wingdings</vt:lpstr>
      <vt:lpstr>Office 테마</vt:lpstr>
      <vt:lpstr>PowerPoint Presentation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Hyunh Phuoc</cp:lastModifiedBy>
  <cp:revision>39</cp:revision>
  <cp:lastPrinted>2020-05-08T05:37:09Z</cp:lastPrinted>
  <dcterms:created xsi:type="dcterms:W3CDTF">2018-03-08T06:02:33Z</dcterms:created>
  <dcterms:modified xsi:type="dcterms:W3CDTF">2022-04-13T07:28:12Z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0x010100F636C6DA7643114FAFE7F378B063D2CF</vt:lpwstr>
  </property>
</Properties>
</file>